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444" r:id="rId5"/>
    <p:sldId id="440" r:id="rId6"/>
    <p:sldId id="441" r:id="rId7"/>
    <p:sldId id="442" r:id="rId8"/>
    <p:sldId id="443" r:id="rId9"/>
    <p:sldId id="445" r:id="rId10"/>
    <p:sldId id="268" r:id="rId11"/>
    <p:sldId id="267" r:id="rId12"/>
    <p:sldId id="269" r:id="rId13"/>
    <p:sldId id="270" r:id="rId14"/>
    <p:sldId id="264" r:id="rId15"/>
    <p:sldId id="259" r:id="rId16"/>
    <p:sldId id="260" r:id="rId17"/>
    <p:sldId id="446" r:id="rId18"/>
    <p:sldId id="447" r:id="rId19"/>
    <p:sldId id="421" r:id="rId20"/>
    <p:sldId id="422" r:id="rId21"/>
    <p:sldId id="423" r:id="rId22"/>
    <p:sldId id="424" r:id="rId23"/>
    <p:sldId id="425" r:id="rId24"/>
    <p:sldId id="271" r:id="rId25"/>
    <p:sldId id="261" r:id="rId26"/>
    <p:sldId id="272" r:id="rId27"/>
    <p:sldId id="273" r:id="rId28"/>
    <p:sldId id="275" r:id="rId29"/>
    <p:sldId id="274" r:id="rId30"/>
    <p:sldId id="276" r:id="rId31"/>
    <p:sldId id="277" r:id="rId32"/>
    <p:sldId id="278" r:id="rId33"/>
    <p:sldId id="431" r:id="rId34"/>
    <p:sldId id="432" r:id="rId35"/>
    <p:sldId id="433" r:id="rId36"/>
    <p:sldId id="262" r:id="rId37"/>
    <p:sldId id="266" r:id="rId38"/>
    <p:sldId id="279" r:id="rId39"/>
    <p:sldId id="430" r:id="rId40"/>
    <p:sldId id="280" r:id="rId41"/>
    <p:sldId id="281" r:id="rId42"/>
    <p:sldId id="282" r:id="rId43"/>
    <p:sldId id="434" r:id="rId44"/>
    <p:sldId id="435" r:id="rId45"/>
    <p:sldId id="436" r:id="rId46"/>
    <p:sldId id="283" r:id="rId47"/>
    <p:sldId id="284" r:id="rId48"/>
    <p:sldId id="285" r:id="rId49"/>
    <p:sldId id="437" r:id="rId50"/>
    <p:sldId id="427" r:id="rId51"/>
    <p:sldId id="429" r:id="rId52"/>
    <p:sldId id="428" r:id="rId53"/>
    <p:sldId id="438" r:id="rId54"/>
    <p:sldId id="42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803E-8BD8-4021-A4B2-940917E8A6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81A6B6-FB3F-4F18-A000-B10483D8E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DEF90-B9C1-4AFC-B678-7D902B79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390A5-073D-4799-9DD9-0A710BF02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4DD0D-C135-464B-9AA8-63B5F473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45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D28FF-3D52-4EA3-AFD7-169B198D4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8F2F4-DE12-4F09-BE18-6178A516E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7B093-788F-4790-BE61-39311493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38B21-BAF2-42F4-B562-0D607013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5D088-DD7C-435C-8304-AC727706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77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7D3AA9-A9E8-41C4-935D-87EFEC6B71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A8F58-D84A-4D8F-B789-D217C2789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1D39A-92EF-4000-B19A-3668D333A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17A08-238F-4F45-862A-5108FF3C8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C7165-5531-421A-BBDB-BCE9DA174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4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4BB7D-9ED3-4FEB-BD2A-7782DCFB4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E52E7-9059-45A1-8171-3D2AF19A4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23E3E-18A0-4128-A48A-3C44EF05F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BCD73-0476-4E15-9140-101D21CA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B5BE-37AF-40D6-ACED-531930BD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6CD2-1AA3-41FA-B3DC-47D4BBEB2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88A575-2330-44AA-A6DC-DD281E821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17505-3B2A-4C56-B3C5-3A08789D1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5747C-18E2-4074-A976-47247B4B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52DF4-0803-454B-A124-23DA31C1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64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DD09-36E6-4CD9-8D9A-84E99501C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2859F-ADD1-4B72-840E-407FD441E9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E80E6-4DA0-4A20-B1B6-7A7D47D454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07575F-6695-43AE-A4DB-D54DD7E47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36EE3-4214-41BE-80B5-3381E3C5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FB0BB-D50E-4353-9A35-85235E18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60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B4900-9CB7-4598-93B9-9C430F44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25787-E10F-4C57-9C94-8220E2409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47A1D-4C7B-4A21-B0F6-543421D71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07BE5-038F-4A29-ADB7-2AD908632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DEEFF-905B-4614-8FDC-88343E018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F863E6-9233-4850-914C-B79DCC51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E46DA-EA04-4C0A-A65A-58FB0134C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E0DA9D-B05D-43E0-BCE0-DE6DE96D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6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8881B-23D6-4998-A37B-E02D580CC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66909-7BBF-459F-8032-9F6A09F6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025774-B8AD-4154-BD52-812B05998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656C0-8C4A-4216-9C28-7F761A26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4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59C0FF-C848-4F73-80C7-28801A99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2914F-897F-425D-B824-413ECB816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BC889-C653-4C96-853C-DB2D2BE0B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7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465E-19B0-4029-BA7B-B225DAB6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75BED-47D1-4C78-95A7-DA9591BF4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26118D-408F-4D52-B766-49B07302A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A17A8-E1BE-4053-B75C-7F5D89AA4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15DD0-E903-4203-9E86-7814013F8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46B879-D3FF-4412-8B3D-03DE2504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17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2715-65AA-4D3B-B6FF-B0BE01DE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A9702A-21E2-41F2-BACE-5122FB02F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11FD7-6094-4FB0-BCE8-BF94E337B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596D1-BEE1-459B-98AD-F2F1FDC53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A27D9-149D-4E0F-A310-CC149F787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6ED074-FC05-4A8A-9F6D-D9C481A2A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54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851B7D-30EA-4071-9B58-BC7C0A5EC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F132C-B93E-46F6-B92C-9158E5455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AD767-0FF7-40F7-BEC8-3F284C6DE1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634DB-32EA-4222-879C-53E683E4DBD2}" type="datetimeFigureOut">
              <a:rPr lang="en-US" smtClean="0"/>
              <a:t>31-Aug-21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12E7A-891D-43BB-88CF-13449E1BA0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1F0C3-66E3-4CB4-B89F-D2069B401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069BE-2329-4B00-B194-80C33D094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25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13" Type="http://schemas.openxmlformats.org/officeDocument/2006/relationships/slide" Target="slide46.xml"/><Relationship Id="rId3" Type="http://schemas.openxmlformats.org/officeDocument/2006/relationships/image" Target="../media/image2.png"/><Relationship Id="rId7" Type="http://schemas.openxmlformats.org/officeDocument/2006/relationships/slide" Target="slide19.xml"/><Relationship Id="rId12" Type="http://schemas.openxmlformats.org/officeDocument/2006/relationships/slide" Target="slide4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5.xml"/><Relationship Id="rId11" Type="http://schemas.openxmlformats.org/officeDocument/2006/relationships/slide" Target="slide36.xml"/><Relationship Id="rId5" Type="http://schemas.openxmlformats.org/officeDocument/2006/relationships/slide" Target="slide11.xml"/><Relationship Id="rId15" Type="http://schemas.openxmlformats.org/officeDocument/2006/relationships/slide" Target="slide54.xml"/><Relationship Id="rId10" Type="http://schemas.openxmlformats.org/officeDocument/2006/relationships/slide" Target="slide30.xml"/><Relationship Id="rId4" Type="http://schemas.openxmlformats.org/officeDocument/2006/relationships/image" Target="../media/image3.jpg"/><Relationship Id="rId9" Type="http://schemas.openxmlformats.org/officeDocument/2006/relationships/slide" Target="slide27.xml"/><Relationship Id="rId14" Type="http://schemas.openxmlformats.org/officeDocument/2006/relationships/slide" Target="slide5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0.xml"/><Relationship Id="rId4" Type="http://schemas.openxmlformats.org/officeDocument/2006/relationships/image" Target="../media/image3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081E53-C9C0-4E8B-AC05-1F6CECDC46D4}"/>
              </a:ext>
            </a:extLst>
          </p:cNvPr>
          <p:cNvSpPr txBox="1"/>
          <p:nvPr/>
        </p:nvSpPr>
        <p:spPr>
          <a:xfrm>
            <a:off x="2013358" y="2265028"/>
            <a:ext cx="7910818" cy="154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17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CA" sz="4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SQL Programming</a:t>
            </a:r>
            <a:endParaRPr lang="en-US" sz="44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CA" sz="4400" b="1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Project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B59C9-14A8-432A-B91D-D165E8374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C3808-931C-460F-AC57-19F471549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DA11E2-9AFF-4918-B603-9E6D91185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66BBBE-5868-4AC6-8B7C-7FF4BF79B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2E70A2-C753-468B-9E0A-0F257AE3C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4E09B8-FEE5-4899-86E4-6D9402C61D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FC7EAC-9DD5-4DD6-86C4-54D76E1CC37A}"/>
              </a:ext>
            </a:extLst>
          </p:cNvPr>
          <p:cNvSpPr txBox="1"/>
          <p:nvPr/>
        </p:nvSpPr>
        <p:spPr>
          <a:xfrm>
            <a:off x="543048" y="413333"/>
            <a:ext cx="2508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02</a:t>
            </a: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5BACFEA5-2DAB-45A3-83F1-3D2C17B91199}"/>
              </a:ext>
            </a:extLst>
          </p:cNvPr>
          <p:cNvSpPr txBox="1"/>
          <p:nvPr/>
        </p:nvSpPr>
        <p:spPr>
          <a:xfrm>
            <a:off x="903774" y="901468"/>
            <a:ext cx="10209400" cy="46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01.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view to get all customers with checking account from ON province. [Moderate]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A86FD8EF-F28B-41E2-9F99-E69E82D74E0D}"/>
              </a:ext>
            </a:extLst>
          </p:cNvPr>
          <p:cNvSpPr txBox="1"/>
          <p:nvPr/>
        </p:nvSpPr>
        <p:spPr>
          <a:xfrm>
            <a:off x="903773" y="1427094"/>
            <a:ext cx="1097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02.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view to get all customers with total account balance (including interest rate) greater than 5000. [Advanced]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69D53E4E-BE21-48FC-855F-88F892BBD691}"/>
              </a:ext>
            </a:extLst>
          </p:cNvPr>
          <p:cNvSpPr txBox="1"/>
          <p:nvPr/>
        </p:nvSpPr>
        <p:spPr>
          <a:xfrm>
            <a:off x="903773" y="2040533"/>
            <a:ext cx="1114897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03. </a:t>
            </a:r>
            <a:r>
              <a:rPr lang="en-US" sz="18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view to get counts of checking and savings accounts by customer. [Moderate]</a:t>
            </a:r>
            <a:endParaRPr lang="en-US" sz="1800" dirty="0">
              <a:solidFill>
                <a:srgbClr val="92D05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hlinkClick r:id="rId8" action="ppaction://hlinksldjump"/>
            <a:extLst>
              <a:ext uri="{FF2B5EF4-FFF2-40B4-BE49-F238E27FC236}">
                <a16:creationId xmlns:a16="http://schemas.microsoft.com/office/drawing/2014/main" id="{4DF83363-9A11-41B0-B181-E6E8A3884331}"/>
              </a:ext>
            </a:extLst>
          </p:cNvPr>
          <p:cNvSpPr txBox="1"/>
          <p:nvPr/>
        </p:nvSpPr>
        <p:spPr>
          <a:xfrm>
            <a:off x="903773" y="2533389"/>
            <a:ext cx="1114897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04. </a:t>
            </a:r>
            <a:r>
              <a:rPr lang="en-US" sz="18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Create a view to get any particular user’s login and password using AccountId. [Moderate]</a:t>
            </a:r>
            <a:endParaRPr lang="en-US" sz="1800" dirty="0">
              <a:solidFill>
                <a:srgbClr val="92D05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hlinkClick r:id="rId9" action="ppaction://hlinksldjump"/>
            <a:extLst>
              <a:ext uri="{FF2B5EF4-FFF2-40B4-BE49-F238E27FC236}">
                <a16:creationId xmlns:a16="http://schemas.microsoft.com/office/drawing/2014/main" id="{A0342CE0-558E-4EB6-9B08-C7291EF7BC9C}"/>
              </a:ext>
            </a:extLst>
          </p:cNvPr>
          <p:cNvSpPr txBox="1"/>
          <p:nvPr/>
        </p:nvSpPr>
        <p:spPr>
          <a:xfrm>
            <a:off x="903773" y="2977827"/>
            <a:ext cx="1114897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05.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view to get all customers’ overdraft amount. [Moderate]</a:t>
            </a:r>
            <a:endParaRPr lang="en-US" sz="180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hlinkClick r:id="rId10" action="ppaction://hlinksldjump"/>
            <a:extLst>
              <a:ext uri="{FF2B5EF4-FFF2-40B4-BE49-F238E27FC236}">
                <a16:creationId xmlns:a16="http://schemas.microsoft.com/office/drawing/2014/main" id="{98CB6BFC-9276-4028-9826-BDC1651F2726}"/>
              </a:ext>
            </a:extLst>
          </p:cNvPr>
          <p:cNvSpPr txBox="1"/>
          <p:nvPr/>
        </p:nvSpPr>
        <p:spPr>
          <a:xfrm>
            <a:off x="903773" y="3377402"/>
            <a:ext cx="1114897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06. </a:t>
            </a:r>
            <a:r>
              <a:rPr lang="en-US" sz="18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stored procedure to add “User_” as a prefix to everyone’s login (username). [Moderate]</a:t>
            </a:r>
            <a:endParaRPr lang="en-US" sz="1800" b="1" dirty="0">
              <a:solidFill>
                <a:srgbClr val="92D05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hlinkClick r:id="rId11" action="ppaction://hlinksldjump"/>
            <a:extLst>
              <a:ext uri="{FF2B5EF4-FFF2-40B4-BE49-F238E27FC236}">
                <a16:creationId xmlns:a16="http://schemas.microsoft.com/office/drawing/2014/main" id="{6F38177C-4752-4374-84E7-501E105BAC1B}"/>
              </a:ext>
            </a:extLst>
          </p:cNvPr>
          <p:cNvSpPr txBox="1"/>
          <p:nvPr/>
        </p:nvSpPr>
        <p:spPr>
          <a:xfrm>
            <a:off x="896153" y="3880392"/>
            <a:ext cx="11148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07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stored procedure that accepts AccountId as a parameter and returns customer’s full  name. [Advanced]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hlinkClick r:id="rId12" action="ppaction://hlinksldjump"/>
            <a:extLst>
              <a:ext uri="{FF2B5EF4-FFF2-40B4-BE49-F238E27FC236}">
                <a16:creationId xmlns:a16="http://schemas.microsoft.com/office/drawing/2014/main" id="{BEFF9EC3-E43B-4A6F-885D-DC98B2212B67}"/>
              </a:ext>
            </a:extLst>
          </p:cNvPr>
          <p:cNvSpPr txBox="1"/>
          <p:nvPr/>
        </p:nvSpPr>
        <p:spPr>
          <a:xfrm>
            <a:off x="896153" y="4516270"/>
            <a:ext cx="1114897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92D05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08</a:t>
            </a:r>
            <a:r>
              <a:rPr lang="en-US" sz="18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800" b="1" dirty="0">
                <a:solidFill>
                  <a:srgbClr val="92D05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stored procedure that returns error logs inserted in the last 24 hours. [Advanced]</a:t>
            </a:r>
            <a:endParaRPr lang="en-US" sz="1800" b="1" dirty="0">
              <a:solidFill>
                <a:srgbClr val="92D05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hlinkClick r:id="rId13" action="ppaction://hlinksldjump"/>
            <a:extLst>
              <a:ext uri="{FF2B5EF4-FFF2-40B4-BE49-F238E27FC236}">
                <a16:creationId xmlns:a16="http://schemas.microsoft.com/office/drawing/2014/main" id="{0C9737D3-A863-4658-B373-39BD29942DC1}"/>
              </a:ext>
            </a:extLst>
          </p:cNvPr>
          <p:cNvSpPr txBox="1"/>
          <p:nvPr/>
        </p:nvSpPr>
        <p:spPr>
          <a:xfrm>
            <a:off x="903773" y="5075391"/>
            <a:ext cx="11148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09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stored procedure that takes a deposit as a parameter and updates CurrentBalance value for that particular account. [Advanced]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hlinkClick r:id="rId14" action="ppaction://hlinksldjump"/>
            <a:extLst>
              <a:ext uri="{FF2B5EF4-FFF2-40B4-BE49-F238E27FC236}">
                <a16:creationId xmlns:a16="http://schemas.microsoft.com/office/drawing/2014/main" id="{FD753064-FD06-445B-B400-CD691DE98E64}"/>
              </a:ext>
            </a:extLst>
          </p:cNvPr>
          <p:cNvSpPr txBox="1"/>
          <p:nvPr/>
        </p:nvSpPr>
        <p:spPr>
          <a:xfrm>
            <a:off x="896153" y="5717396"/>
            <a:ext cx="1114897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Create a stored procedure that takes a withdrawal amount as a parameter and updates 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hlinkClick r:id="rId15" action="ppaction://hlinksldjump"/>
            <a:extLst>
              <a:ext uri="{FF2B5EF4-FFF2-40B4-BE49-F238E27FC236}">
                <a16:creationId xmlns:a16="http://schemas.microsoft.com/office/drawing/2014/main" id="{41E5D489-E9CC-4C9F-BB0C-0939E3B08DAB}"/>
              </a:ext>
            </a:extLst>
          </p:cNvPr>
          <p:cNvSpPr txBox="1"/>
          <p:nvPr/>
        </p:nvSpPr>
        <p:spPr>
          <a:xfrm>
            <a:off x="10503017" y="511728"/>
            <a:ext cx="964733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2281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88A03-6EB0-453A-8F46-FEB1C9947A8C}"/>
              </a:ext>
            </a:extLst>
          </p:cNvPr>
          <p:cNvSpPr txBox="1"/>
          <p:nvPr/>
        </p:nvSpPr>
        <p:spPr>
          <a:xfrm>
            <a:off x="967409" y="2623930"/>
            <a:ext cx="10601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view to get all customers with checking account from ON province. [Moderate]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E7FB3-091E-4431-85A3-09DAFF0D9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05D29E-4CAE-4D49-B570-F6A020E41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D874E7-4EBF-4A78-B002-9AC8500D55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4CE98C-8061-4C2A-8CA8-192546913A78}"/>
              </a:ext>
            </a:extLst>
          </p:cNvPr>
          <p:cNvSpPr txBox="1"/>
          <p:nvPr/>
        </p:nvSpPr>
        <p:spPr>
          <a:xfrm>
            <a:off x="5014124" y="2039155"/>
            <a:ext cx="3154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02: Q01</a:t>
            </a:r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967DAA0F-1C16-4D35-92DE-D385F5407BDB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1166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9C2392F-9321-4306-9AFF-C51FAD74B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E466DC-7316-4F1C-9AEF-03CC99FBE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22EFE4-1DC1-4072-87E1-A5D19A654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791B1F-6B0C-4B97-82C8-0D949F33BD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0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6E23EF-3C82-4845-A78E-F21065E9B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3A7843-582A-4B37-A2C6-C3DB2721C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853D84-2F3D-43DD-AE88-42CD0BC12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ECE3AE-92E6-4F9F-A0F8-E6284AE70F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5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2D2DC73-AF34-4717-8051-51D57CD2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97AB32-5621-45EE-BC20-9C1856942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0607E4-D6EE-4B50-8BE0-5476E37F2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9A0CDB-EE0D-4D00-A3CD-0E046E424B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BCC597ED-83FD-42E7-B7FF-15E7FF72D80D}"/>
              </a:ext>
            </a:extLst>
          </p:cNvPr>
          <p:cNvSpPr txBox="1"/>
          <p:nvPr/>
        </p:nvSpPr>
        <p:spPr>
          <a:xfrm>
            <a:off x="377504" y="6295937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6321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4848B8-E215-43E6-AF16-C6CF7F840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CDF124-AC47-45A7-BE04-8944145ED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D685D8-35D8-4818-80E6-44A667EC08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B7E3C-00A4-43BE-BB31-AA28C7E548E3}"/>
              </a:ext>
            </a:extLst>
          </p:cNvPr>
          <p:cNvSpPr txBox="1"/>
          <p:nvPr/>
        </p:nvSpPr>
        <p:spPr>
          <a:xfrm>
            <a:off x="967409" y="2623930"/>
            <a:ext cx="10601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view to get all customers with total account balance (including interest rate) greater than 5000. [Advanced]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373EE-6CDD-428B-95ED-ADA6B49158CA}"/>
              </a:ext>
            </a:extLst>
          </p:cNvPr>
          <p:cNvSpPr txBox="1"/>
          <p:nvPr/>
        </p:nvSpPr>
        <p:spPr>
          <a:xfrm>
            <a:off x="4945544" y="2039155"/>
            <a:ext cx="3154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02: Q02</a:t>
            </a:r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636AAE46-2926-4B37-B33B-AF7A251092D6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2117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F13F73-05A6-438E-8AD3-5496CC496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44908-6338-49EE-B044-A5DC7E2F6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1296E-51A1-44A9-90A5-B600A0A13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D01A8-5B53-475A-A801-ED7B68874E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5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0CDE507-E58A-46BC-8B37-43EC8172B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44908-6338-49EE-B044-A5DC7E2F6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1296E-51A1-44A9-90A5-B600A0A13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D01A8-5B53-475A-A801-ED7B68874EE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9B3E5BE8-DE57-431A-A33E-2DB85BFD0398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08441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D44908-6338-49EE-B044-A5DC7E2F6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1296E-51A1-44A9-90A5-B600A0A13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BD01A8-5B53-475A-A801-ED7B68874E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6" name="TextBox 5">
            <a:hlinkClick r:id="rId5" action="ppaction://hlinksldjump"/>
            <a:extLst>
              <a:ext uri="{FF2B5EF4-FFF2-40B4-BE49-F238E27FC236}">
                <a16:creationId xmlns:a16="http://schemas.microsoft.com/office/drawing/2014/main" id="{2FF0590D-148B-45C3-ABA8-C46D4A860735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1873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D44908-6338-49EE-B044-A5DC7E2F6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1296E-51A1-44A9-90A5-B600A0A13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27FF2-880E-49B6-9377-CBED3EDB3D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74657A-7B21-4441-94A6-A0775656EDB3}"/>
              </a:ext>
            </a:extLst>
          </p:cNvPr>
          <p:cNvSpPr txBox="1"/>
          <p:nvPr/>
        </p:nvSpPr>
        <p:spPr>
          <a:xfrm>
            <a:off x="967409" y="2623930"/>
            <a:ext cx="10601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view to get counts of checking and savings accounts by customer. [Moderate]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2B814-B274-40E9-86F4-B265F3576301}"/>
              </a:ext>
            </a:extLst>
          </p:cNvPr>
          <p:cNvSpPr txBox="1"/>
          <p:nvPr/>
        </p:nvSpPr>
        <p:spPr>
          <a:xfrm>
            <a:off x="4945544" y="2039155"/>
            <a:ext cx="3154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02: Q03</a:t>
            </a:r>
          </a:p>
        </p:txBody>
      </p:sp>
      <p:sp>
        <p:nvSpPr>
          <p:cNvPr id="12" name="TextBox 11">
            <a:hlinkClick r:id="rId5" action="ppaction://hlinksldjump"/>
            <a:extLst>
              <a:ext uri="{FF2B5EF4-FFF2-40B4-BE49-F238E27FC236}">
                <a16:creationId xmlns:a16="http://schemas.microsoft.com/office/drawing/2014/main" id="{F9F64D54-1780-4911-ADC3-EF232DBC5BF9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22257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C0861E-104C-42F1-9CB4-C35BF27F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44" y="792964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Submitted by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A74C8C-4F05-4499-BA88-B91EF0AC1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09"/>
            <a:ext cx="10515600" cy="4351338"/>
          </a:xfrm>
        </p:spPr>
        <p:txBody>
          <a:bodyPr/>
          <a:lstStyle/>
          <a:p>
            <a:pPr marL="0" indent="0" algn="l">
              <a:buNone/>
            </a:pPr>
            <a:endParaRPr lang="en-US" b="1" i="0" dirty="0"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Mohammad Monjur-E-Elahi</a:t>
            </a:r>
          </a:p>
          <a:p>
            <a:pPr marL="0" indent="0" algn="l">
              <a:buNone/>
            </a:pP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Course: </a:t>
            </a:r>
            <a:r>
              <a:rPr lang="en-US" b="0" i="0" dirty="0">
                <a:solidFill>
                  <a:schemeClr val="accent2">
                    <a:lumMod val="50000"/>
                  </a:schemeClr>
                </a:solidFill>
                <a:effectLst/>
                <a:latin typeface="Segoe UI" panose="020B0502040204020203" pitchFamily="34" charset="0"/>
              </a:rPr>
              <a:t>SQL Programming [DSA03]</a:t>
            </a:r>
          </a:p>
          <a:p>
            <a:pPr marL="0" indent="0" algn="l">
              <a:buNone/>
            </a:pP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Program: Data Science and Application - Advanced Diploma [6060]</a:t>
            </a:r>
          </a:p>
          <a:p>
            <a:pPr marL="0" indent="0" algn="l">
              <a:buNone/>
            </a:pP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Metro College of Technology</a:t>
            </a:r>
          </a:p>
          <a:p>
            <a:pPr marL="0" indent="0" algn="l">
              <a:buNone/>
            </a:pPr>
            <a:r>
              <a:rPr lang="en-US" i="0" dirty="0">
                <a:solidFill>
                  <a:schemeClr val="accent2">
                    <a:lumMod val="50000"/>
                  </a:schemeClr>
                </a:solidFill>
                <a:effectLst/>
                <a:latin typeface="-apple-system"/>
              </a:rPr>
              <a:t>Date: 01 September, 2021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C2532-9088-42FF-898E-ECB71BE55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D29F04-452D-4595-BDDA-95BE27972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BB4C2-B9B2-46AF-95B4-75463C80F7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5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4C4BE05-F07A-485B-B888-F0D825BEB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44908-6338-49EE-B044-A5DC7E2F6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1296E-51A1-44A9-90A5-B600A0A13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43B2B-2D21-4571-B28C-197A0B04A5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5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5406C8-537D-4F6D-ADCC-46FFA8255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44908-6338-49EE-B044-A5DC7E2F6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1296E-51A1-44A9-90A5-B600A0A13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29B58-6067-4F22-B249-6425DCB6E3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FE55AF-0844-4563-BA0C-0801B3325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44908-6338-49EE-B044-A5DC7E2F6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1296E-51A1-44A9-90A5-B600A0A13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29B58-6067-4F22-B249-6425DCB6E3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B70C8B-88B2-4E5B-B586-821864C01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44908-6338-49EE-B044-A5DC7E2F6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41296E-51A1-44A9-90A5-B600A0A13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329B58-6067-4F22-B249-6425DCB6E3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E6B8328A-72C2-4267-B994-9C8E91789A4D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66001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68519-A6B3-4D0C-8A08-B720622CC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ACAB71-93E8-40EE-8415-BD8FD70A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3545A6-F5D9-49F5-9411-81C9F44637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F53594-DC43-43B1-88F1-695494FB173F}"/>
              </a:ext>
            </a:extLst>
          </p:cNvPr>
          <p:cNvSpPr txBox="1"/>
          <p:nvPr/>
        </p:nvSpPr>
        <p:spPr>
          <a:xfrm>
            <a:off x="967409" y="2623930"/>
            <a:ext cx="10601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Create a view to get any particular user’s login and password using AccountId. [Moderate]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389B9-73D9-4985-A837-1224E6CC30CC}"/>
              </a:ext>
            </a:extLst>
          </p:cNvPr>
          <p:cNvSpPr txBox="1"/>
          <p:nvPr/>
        </p:nvSpPr>
        <p:spPr>
          <a:xfrm>
            <a:off x="4945544" y="2039155"/>
            <a:ext cx="3154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02: Q04</a:t>
            </a:r>
          </a:p>
        </p:txBody>
      </p:sp>
      <p:sp>
        <p:nvSpPr>
          <p:cNvPr id="9" name="TextBox 8">
            <a:hlinkClick r:id="rId5" action="ppaction://hlinksldjump"/>
            <a:extLst>
              <a:ext uri="{FF2B5EF4-FFF2-40B4-BE49-F238E27FC236}">
                <a16:creationId xmlns:a16="http://schemas.microsoft.com/office/drawing/2014/main" id="{074F1D02-8F60-494E-B7AA-B55C818FACF3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55367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D04A92-EA74-4DEC-8485-ACE693FDD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22F68-1E17-45B7-9982-83CCB55AE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BDEFF-352D-4B0E-8746-0B27D11D6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196FB-0C87-43EB-A7CE-C5F818B7A4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0A25F23-2346-4DEC-AE84-46CA88126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B651DF-6624-4B89-9B12-1768F6E07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ABC18F-34FA-4220-84EF-686052EA3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B092FA-CD5F-427F-829E-2ABAB7C3EF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10" name="TextBox 9">
            <a:hlinkClick r:id="rId6" action="ppaction://hlinksldjump"/>
            <a:extLst>
              <a:ext uri="{FF2B5EF4-FFF2-40B4-BE49-F238E27FC236}">
                <a16:creationId xmlns:a16="http://schemas.microsoft.com/office/drawing/2014/main" id="{64146F80-DFCF-4ED0-8B49-CEBDC5B36CEB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17010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5C545E-5541-4873-B9EB-5DAF22631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E1C02-B73B-403C-858C-DA3C06077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18C44-C03F-451A-9B98-C09481B07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D7D6B-BD85-40D4-ACB5-54A7CEFD4303}"/>
              </a:ext>
            </a:extLst>
          </p:cNvPr>
          <p:cNvSpPr txBox="1"/>
          <p:nvPr/>
        </p:nvSpPr>
        <p:spPr>
          <a:xfrm>
            <a:off x="967409" y="2623930"/>
            <a:ext cx="10601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view to get all customers’ overdraft amount. [Moderate]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A3428-7820-4EFB-912F-6CEAE4C56DB4}"/>
              </a:ext>
            </a:extLst>
          </p:cNvPr>
          <p:cNvSpPr txBox="1"/>
          <p:nvPr/>
        </p:nvSpPr>
        <p:spPr>
          <a:xfrm>
            <a:off x="4945544" y="2039155"/>
            <a:ext cx="3154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02: Q05</a:t>
            </a:r>
          </a:p>
        </p:txBody>
      </p:sp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823507C5-B730-49E3-9D89-D6C086FF31B4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74273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0294546-60EA-4CEA-A7DF-14FA77681B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4233F4-6C13-49B3-AE7D-61FD9C5CF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1B658B-1324-460F-8788-B093074E9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AD7864-EA2A-44D5-8D2A-A53836A51A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03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521DAE5-7E6A-4D85-A8E0-A7673D5D9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B68D1A-7250-4E77-B03B-ABDF340C1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E37A1D-4F41-4ADB-B850-F558DC45C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943CFB-AC55-4C74-93BD-44C97AC41A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9" name="TextBox 8">
            <a:hlinkClick r:id="rId6" action="ppaction://hlinksldjump"/>
            <a:extLst>
              <a:ext uri="{FF2B5EF4-FFF2-40B4-BE49-F238E27FC236}">
                <a16:creationId xmlns:a16="http://schemas.microsoft.com/office/drawing/2014/main" id="{81BBE80E-5DEF-4652-B2C6-177205C57D24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3271018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1E6304-5165-464E-A877-4586332675EE}"/>
              </a:ext>
            </a:extLst>
          </p:cNvPr>
          <p:cNvSpPr txBox="1"/>
          <p:nvPr/>
        </p:nvSpPr>
        <p:spPr>
          <a:xfrm>
            <a:off x="604008" y="1438336"/>
            <a:ext cx="2508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43A58-ACFD-4E12-A047-3756CDDCF3F0}"/>
              </a:ext>
            </a:extLst>
          </p:cNvPr>
          <p:cNvSpPr txBox="1"/>
          <p:nvPr/>
        </p:nvSpPr>
        <p:spPr>
          <a:xfrm>
            <a:off x="964734" y="2070781"/>
            <a:ext cx="9110444" cy="46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Create a database for a banking application called “Bank”. [Basic]</a:t>
            </a:r>
            <a:endParaRPr lang="en-US" sz="180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9E8F4-059D-4FB1-B30D-4A7DDA289DB3}"/>
              </a:ext>
            </a:extLst>
          </p:cNvPr>
          <p:cNvSpPr txBox="1"/>
          <p:nvPr/>
        </p:nvSpPr>
        <p:spPr>
          <a:xfrm>
            <a:off x="964734" y="2684844"/>
            <a:ext cx="9110444" cy="46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all the tables mentioned in the database diagram. [Moderate]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6BDFE-DB68-4101-AC5A-A807020602C4}"/>
              </a:ext>
            </a:extLst>
          </p:cNvPr>
          <p:cNvSpPr txBox="1"/>
          <p:nvPr/>
        </p:nvSpPr>
        <p:spPr>
          <a:xfrm>
            <a:off x="964733" y="3286181"/>
            <a:ext cx="1114897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all the constraints based on the database diagram. [Advanced]</a:t>
            </a:r>
            <a:endParaRPr lang="en-US" sz="180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0D572-60B5-49E3-8D78-0787555F31C3}"/>
              </a:ext>
            </a:extLst>
          </p:cNvPr>
          <p:cNvSpPr txBox="1"/>
          <p:nvPr/>
        </p:nvSpPr>
        <p:spPr>
          <a:xfrm>
            <a:off x="964733" y="3865660"/>
            <a:ext cx="1114897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4. </a:t>
            </a:r>
            <a:r>
              <a:rPr lang="en-US" sz="18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Insert at least 5 rows in each table. [Basic]</a:t>
            </a:r>
            <a:endParaRPr lang="en-US" sz="1800" dirty="0">
              <a:solidFill>
                <a:schemeClr val="accent6">
                  <a:lumMod val="50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C708D3-39E0-41D3-A6B8-ABB427F1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9CCD0D-A0BC-45E7-875D-D4C566BD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95BF3-ED59-4B0B-BB29-665EF93534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B71858-2983-4C20-B67E-A7EC554FA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A95611-5CDD-4FFD-AD58-0D7B07CBC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8DB2B-2428-480C-8737-DD55FF70CA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92373-9A3E-4D25-B7D1-138B9D28BCEF}"/>
              </a:ext>
            </a:extLst>
          </p:cNvPr>
          <p:cNvSpPr txBox="1"/>
          <p:nvPr/>
        </p:nvSpPr>
        <p:spPr>
          <a:xfrm>
            <a:off x="967409" y="2623930"/>
            <a:ext cx="10601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stored procedure to add “User_” as a prefix to everyone’s login (username). [Moderate]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0ACAB1-B40A-429B-AEE4-9EBDB2A0E95E}"/>
              </a:ext>
            </a:extLst>
          </p:cNvPr>
          <p:cNvSpPr txBox="1"/>
          <p:nvPr/>
        </p:nvSpPr>
        <p:spPr>
          <a:xfrm>
            <a:off x="4945544" y="2039155"/>
            <a:ext cx="3154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02: Q06</a:t>
            </a:r>
          </a:p>
        </p:txBody>
      </p:sp>
      <p:sp>
        <p:nvSpPr>
          <p:cNvPr id="12" name="TextBox 11">
            <a:hlinkClick r:id="rId5" action="ppaction://hlinksldjump"/>
            <a:extLst>
              <a:ext uri="{FF2B5EF4-FFF2-40B4-BE49-F238E27FC236}">
                <a16:creationId xmlns:a16="http://schemas.microsoft.com/office/drawing/2014/main" id="{FE780F0B-99A2-4627-BE69-EC8E7FA8170F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54976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6E0977-E1F2-45A6-B0FF-EF1F5A3E1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67075F-6D6E-4395-99FC-76304F4BF4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F58CD8-C40A-4D4E-B6A9-0BC49DED5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FF1C0-BD5C-4384-A2AB-A7F7F77174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0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BCFD5B-BB85-435B-99BA-87F7A9F98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59C0FD-C73C-41DE-A286-CE50980F7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13953C-B213-491A-A2B7-61CBBEA8D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D3C41-415F-4025-8026-6BAB42961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56A09CB9-A460-43DA-8382-AD2711EE5A82}"/>
              </a:ext>
            </a:extLst>
          </p:cNvPr>
          <p:cNvSpPr/>
          <p:nvPr/>
        </p:nvSpPr>
        <p:spPr>
          <a:xfrm>
            <a:off x="4764816" y="2342070"/>
            <a:ext cx="2363321" cy="1086929"/>
          </a:xfrm>
          <a:prstGeom prst="wedgeEllipseCallout">
            <a:avLst>
              <a:gd name="adj1" fmla="val -84345"/>
              <a:gd name="adj2" fmla="val 20437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Before Executing the Store Procedure</a:t>
            </a:r>
          </a:p>
        </p:txBody>
      </p:sp>
    </p:spTree>
    <p:extLst>
      <p:ext uri="{BB962C8B-B14F-4D97-AF65-F5344CB8AC3E}">
        <p14:creationId xmlns:p14="http://schemas.microsoft.com/office/powerpoint/2010/main" val="92924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9C5567-673F-44D9-B809-E1157B9C7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59C0FD-C73C-41DE-A286-CE50980F7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13953C-B213-491A-A2B7-61CBBEA8D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D3C41-415F-4025-8026-6BAB42961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5FA2B7-CEB7-40C9-A018-63E48FEAA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59C0FD-C73C-41DE-A286-CE50980F7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13953C-B213-491A-A2B7-61CBBEA8D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D3C41-415F-4025-8026-6BAB42961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0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EA52FF-EAB7-499E-AC7E-EA53ECC1F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59C0FD-C73C-41DE-A286-CE50980F7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13953C-B213-491A-A2B7-61CBBEA8D6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DD3C41-415F-4025-8026-6BAB429619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TextBox 6">
            <a:hlinkClick r:id="rId6" action="ppaction://hlinksldjump"/>
            <a:extLst>
              <a:ext uri="{FF2B5EF4-FFF2-40B4-BE49-F238E27FC236}">
                <a16:creationId xmlns:a16="http://schemas.microsoft.com/office/drawing/2014/main" id="{317BD424-760A-4E0E-8299-6C4BBEFD93DC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B5C52E1E-33F0-4F5E-8C69-9E1A8C3C32CB}"/>
              </a:ext>
            </a:extLst>
          </p:cNvPr>
          <p:cNvSpPr/>
          <p:nvPr/>
        </p:nvSpPr>
        <p:spPr>
          <a:xfrm>
            <a:off x="4816574" y="2963172"/>
            <a:ext cx="2363321" cy="1086929"/>
          </a:xfrm>
          <a:prstGeom prst="wedgeEllipseCallout">
            <a:avLst>
              <a:gd name="adj1" fmla="val -84345"/>
              <a:gd name="adj2" fmla="val 20437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After Executing the Store Procedure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2299B-CAF7-4551-808E-202DF48609FB}"/>
              </a:ext>
            </a:extLst>
          </p:cNvPr>
          <p:cNvSpPr/>
          <p:nvPr/>
        </p:nvSpPr>
        <p:spPr>
          <a:xfrm>
            <a:off x="2751825" y="2734574"/>
            <a:ext cx="267419" cy="3552974"/>
          </a:xfrm>
          <a:prstGeom prst="rect">
            <a:avLst/>
          </a:prstGeom>
          <a:solidFill>
            <a:schemeClr val="accent4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1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59A3B-FC1B-4603-9814-199620155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9A986B7-67F0-4DEC-9E7A-16E6005E6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D4B75-72E0-4D5A-9B10-0D270AFB19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2E3333-50C8-4040-96A3-BF474E6BD428}"/>
              </a:ext>
            </a:extLst>
          </p:cNvPr>
          <p:cNvSpPr txBox="1"/>
          <p:nvPr/>
        </p:nvSpPr>
        <p:spPr>
          <a:xfrm>
            <a:off x="967409" y="2623930"/>
            <a:ext cx="10601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stored procedure that accepts AccountId as a parameter and returns customer’s full  name. [Advanced]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D7A5F4-72E1-43AE-B6F6-C1C9AF682465}"/>
              </a:ext>
            </a:extLst>
          </p:cNvPr>
          <p:cNvSpPr txBox="1"/>
          <p:nvPr/>
        </p:nvSpPr>
        <p:spPr>
          <a:xfrm>
            <a:off x="4945544" y="2039155"/>
            <a:ext cx="3154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02: Q07</a:t>
            </a:r>
          </a:p>
        </p:txBody>
      </p:sp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379D1621-31C5-4588-9128-3F8A08F80AB1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17366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3CA6A8-A35D-4700-8060-A98640854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AEC4E0-9869-4B49-B3B1-7F09FFAC9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74213-ED5F-4681-9110-F14FD68F6F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A6DAD9-CCEC-4FB2-8A72-62ECA1F78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C9421-F756-4163-BECF-230B86D1D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585ABB-BFC4-40F0-9655-7DC7D026E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E102DB-88C8-4545-B461-E045E32DF6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A0549F4-3550-4155-884D-9C4B94F5F376}"/>
              </a:ext>
            </a:extLst>
          </p:cNvPr>
          <p:cNvSpPr/>
          <p:nvPr/>
        </p:nvSpPr>
        <p:spPr>
          <a:xfrm>
            <a:off x="5653337" y="2342070"/>
            <a:ext cx="2363321" cy="1086929"/>
          </a:xfrm>
          <a:prstGeom prst="wedgeEllipseCallout">
            <a:avLst>
              <a:gd name="adj1" fmla="val -102961"/>
              <a:gd name="adj2" fmla="val 89484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Using a valid Account ID</a:t>
            </a:r>
          </a:p>
        </p:txBody>
      </p:sp>
    </p:spTree>
    <p:extLst>
      <p:ext uri="{BB962C8B-B14F-4D97-AF65-F5344CB8AC3E}">
        <p14:creationId xmlns:p14="http://schemas.microsoft.com/office/powerpoint/2010/main" val="165543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E58F7-F2DE-4F82-9B03-2DB555EA4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C9421-F756-4163-BECF-230B86D1D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585ABB-BFC4-40F0-9655-7DC7D026E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E102DB-88C8-4545-B461-E045E32DF6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F69AAD84-E1EB-49A7-8944-996A9452352D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46DF91C8-085B-48B7-BB23-22BF02CD022D}"/>
              </a:ext>
            </a:extLst>
          </p:cNvPr>
          <p:cNvSpPr/>
          <p:nvPr/>
        </p:nvSpPr>
        <p:spPr>
          <a:xfrm>
            <a:off x="5653337" y="2342070"/>
            <a:ext cx="2363321" cy="1086929"/>
          </a:xfrm>
          <a:prstGeom prst="wedgeEllipseCallout">
            <a:avLst>
              <a:gd name="adj1" fmla="val -102961"/>
              <a:gd name="adj2" fmla="val 89484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Using an invalid Account ID</a:t>
            </a:r>
          </a:p>
        </p:txBody>
      </p:sp>
    </p:spTree>
    <p:extLst>
      <p:ext uri="{BB962C8B-B14F-4D97-AF65-F5344CB8AC3E}">
        <p14:creationId xmlns:p14="http://schemas.microsoft.com/office/powerpoint/2010/main" val="246721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19DABA-F5D3-4843-B29A-25D30A74B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  <a:ln>
            <a:noFill/>
            <a:prstDash val="sysDot"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C708D3-39E0-41D3-A6B8-ABB427F1E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9CCD0D-A0BC-45E7-875D-D4C566BDD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95BF3-ED59-4B0B-BB29-665EF93534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943D1-2190-4073-A847-210141B8D7EA}"/>
              </a:ext>
            </a:extLst>
          </p:cNvPr>
          <p:cNvSpPr/>
          <p:nvPr/>
        </p:nvSpPr>
        <p:spPr>
          <a:xfrm>
            <a:off x="3036815" y="939567"/>
            <a:ext cx="2139192" cy="335560"/>
          </a:xfrm>
          <a:prstGeom prst="rect">
            <a:avLst/>
          </a:prstGeom>
          <a:solidFill>
            <a:schemeClr val="accent1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5239F8-ED9D-4B2C-8FB5-6E4E0A3E57E6}"/>
              </a:ext>
            </a:extLst>
          </p:cNvPr>
          <p:cNvSpPr/>
          <p:nvPr/>
        </p:nvSpPr>
        <p:spPr>
          <a:xfrm>
            <a:off x="3036814" y="1299289"/>
            <a:ext cx="2363321" cy="2979411"/>
          </a:xfrm>
          <a:prstGeom prst="rect">
            <a:avLst/>
          </a:prstGeom>
          <a:solidFill>
            <a:schemeClr val="accent1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ADE7C-39EA-495B-9A8D-8ED86CC47460}"/>
              </a:ext>
            </a:extLst>
          </p:cNvPr>
          <p:cNvSpPr/>
          <p:nvPr/>
        </p:nvSpPr>
        <p:spPr>
          <a:xfrm>
            <a:off x="353683" y="2958860"/>
            <a:ext cx="1682152" cy="1940944"/>
          </a:xfrm>
          <a:prstGeom prst="rect">
            <a:avLst/>
          </a:prstGeom>
          <a:solidFill>
            <a:schemeClr val="accent1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3151EFA3-3C47-47E2-B26C-6A14895C55C2}"/>
              </a:ext>
            </a:extLst>
          </p:cNvPr>
          <p:cNvSpPr/>
          <p:nvPr/>
        </p:nvSpPr>
        <p:spPr>
          <a:xfrm>
            <a:off x="6248560" y="2245529"/>
            <a:ext cx="2363321" cy="1086929"/>
          </a:xfrm>
          <a:prstGeom prst="wedgeEllipseCallout">
            <a:avLst>
              <a:gd name="adj1" fmla="val -84345"/>
              <a:gd name="adj2" fmla="val 20437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Parents Tables are taken care of before the child table</a:t>
            </a:r>
          </a:p>
        </p:txBody>
      </p:sp>
    </p:spTree>
    <p:extLst>
      <p:ext uri="{BB962C8B-B14F-4D97-AF65-F5344CB8AC3E}">
        <p14:creationId xmlns:p14="http://schemas.microsoft.com/office/powerpoint/2010/main" val="15502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822D5-04E9-48BD-886D-2B16BD065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61A0DE-73B1-48CD-9F46-3B61D4EF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E81193-7CD7-4C52-B90F-61DE929976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C45E25-6A15-405E-984D-E0598B4176F5}"/>
              </a:ext>
            </a:extLst>
          </p:cNvPr>
          <p:cNvSpPr txBox="1"/>
          <p:nvPr/>
        </p:nvSpPr>
        <p:spPr>
          <a:xfrm>
            <a:off x="967409" y="2623930"/>
            <a:ext cx="10601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stored procedure that returns error logs inserted in the last 24 hours. [Advanced]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F06BA-9D41-4DAE-AEEC-5BD3611047D6}"/>
              </a:ext>
            </a:extLst>
          </p:cNvPr>
          <p:cNvSpPr txBox="1"/>
          <p:nvPr/>
        </p:nvSpPr>
        <p:spPr>
          <a:xfrm>
            <a:off x="4945544" y="2039155"/>
            <a:ext cx="3154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02: Q08</a:t>
            </a:r>
          </a:p>
        </p:txBody>
      </p:sp>
      <p:sp>
        <p:nvSpPr>
          <p:cNvPr id="10" name="TextBox 9">
            <a:hlinkClick r:id="rId5" action="ppaction://hlinksldjump"/>
            <a:extLst>
              <a:ext uri="{FF2B5EF4-FFF2-40B4-BE49-F238E27FC236}">
                <a16:creationId xmlns:a16="http://schemas.microsoft.com/office/drawing/2014/main" id="{13B53D39-F096-409D-8C33-693B42719EB9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0789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C29CA6-636A-43A5-AB99-4014C89A9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249EE-F231-4709-8F55-C0370D7D7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50C2BC-C941-423A-B4CF-ECEF1D216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924BFA-3CC1-4218-BFF8-1DABB7FFFC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4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28DEF0-EB70-418B-A985-888BECA54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72829E-0B37-4DA8-AEF0-0C2445D0B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2E0F4-DD6D-4B1B-8C0A-70543D410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A1B53-97D7-41D3-A2E3-266FF355B1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2BFE3-1CFC-4431-8BF5-1B7660687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72829E-0B37-4DA8-AEF0-0C2445D0B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2E0F4-DD6D-4B1B-8C0A-70543D410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A1B53-97D7-41D3-A2E3-266FF355B1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C437E74-6E97-4A15-AAC5-E448651AC3EA}"/>
              </a:ext>
            </a:extLst>
          </p:cNvPr>
          <p:cNvSpPr/>
          <p:nvPr/>
        </p:nvSpPr>
        <p:spPr>
          <a:xfrm>
            <a:off x="5256522" y="2885534"/>
            <a:ext cx="2363321" cy="1086929"/>
          </a:xfrm>
          <a:prstGeom prst="wedgeEllipseCallout">
            <a:avLst>
              <a:gd name="adj1" fmla="val -106611"/>
              <a:gd name="adj2" fmla="val 73611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Errors in my table are not that recent!!</a:t>
            </a:r>
          </a:p>
        </p:txBody>
      </p:sp>
    </p:spTree>
    <p:extLst>
      <p:ext uri="{BB962C8B-B14F-4D97-AF65-F5344CB8AC3E}">
        <p14:creationId xmlns:p14="http://schemas.microsoft.com/office/powerpoint/2010/main" val="411435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AFF8E-1D85-4553-88FE-56D101568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72829E-0B37-4DA8-AEF0-0C2445D0B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2E0F4-DD6D-4B1B-8C0A-70543D410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A1B53-97D7-41D3-A2E3-266FF355B1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3861F-4309-403C-B700-D8CD3BA25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72829E-0B37-4DA8-AEF0-0C2445D0B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2E0F4-DD6D-4B1B-8C0A-70543D4108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A1B53-97D7-41D3-A2E3-266FF355B1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TextBox 6">
            <a:hlinkClick r:id="rId6" action="ppaction://hlinksldjump"/>
            <a:extLst>
              <a:ext uri="{FF2B5EF4-FFF2-40B4-BE49-F238E27FC236}">
                <a16:creationId xmlns:a16="http://schemas.microsoft.com/office/drawing/2014/main" id="{A465511E-1DBB-4BC5-9D2C-DF67BF44B670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A3E58AA-3D66-46B9-BD66-3361C744FE02}"/>
              </a:ext>
            </a:extLst>
          </p:cNvPr>
          <p:cNvSpPr/>
          <p:nvPr/>
        </p:nvSpPr>
        <p:spPr>
          <a:xfrm>
            <a:off x="5463556" y="2773390"/>
            <a:ext cx="2363321" cy="1086929"/>
          </a:xfrm>
          <a:prstGeom prst="wedgeEllipseCallout">
            <a:avLst>
              <a:gd name="adj1" fmla="val -106611"/>
              <a:gd name="adj2" fmla="val 73611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Changed the timeline to 4 months to get an output</a:t>
            </a:r>
          </a:p>
        </p:txBody>
      </p:sp>
    </p:spTree>
    <p:extLst>
      <p:ext uri="{BB962C8B-B14F-4D97-AF65-F5344CB8AC3E}">
        <p14:creationId xmlns:p14="http://schemas.microsoft.com/office/powerpoint/2010/main" val="130018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A8E2B-A8D3-46B6-BC5E-DE209DAEF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6FD4B1-DFCB-477D-91FE-8141F3DE5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DF0ABF-FE15-48C6-BA70-39CCFC5F42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DE1A6A-0E4B-4B9B-8D65-E9708ADCE2FE}"/>
              </a:ext>
            </a:extLst>
          </p:cNvPr>
          <p:cNvSpPr txBox="1"/>
          <p:nvPr/>
        </p:nvSpPr>
        <p:spPr>
          <a:xfrm>
            <a:off x="967409" y="2623930"/>
            <a:ext cx="106017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Create a stored procedure that takes a deposit as a parameter and updates CurrentBalance value for that particular account. [Advanced]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9D8F29-6609-4685-8B18-D8756E374B7A}"/>
              </a:ext>
            </a:extLst>
          </p:cNvPr>
          <p:cNvSpPr txBox="1"/>
          <p:nvPr/>
        </p:nvSpPr>
        <p:spPr>
          <a:xfrm>
            <a:off x="4945544" y="2039155"/>
            <a:ext cx="3154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02: Q09</a:t>
            </a:r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B776C496-AB44-49E2-860C-7B5959A739C5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7757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FAD6E3A-61E9-4E6A-9EAA-520BFEFC5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902398-65FE-4743-A785-183F0FE5D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A5DA9-2833-4031-BC57-88BC1698BD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8C610-ED83-44C1-8660-2340664E08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170A059A-4E91-4393-B912-A5547E302A1A}"/>
              </a:ext>
            </a:extLst>
          </p:cNvPr>
          <p:cNvSpPr/>
          <p:nvPr/>
        </p:nvSpPr>
        <p:spPr>
          <a:xfrm>
            <a:off x="5195292" y="3744377"/>
            <a:ext cx="2363321" cy="1086929"/>
          </a:xfrm>
          <a:prstGeom prst="wedgeEllipseCallout">
            <a:avLst>
              <a:gd name="adj1" fmla="val -80396"/>
              <a:gd name="adj2" fmla="val 74200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Before the update in the balance</a:t>
            </a:r>
          </a:p>
        </p:txBody>
      </p:sp>
    </p:spTree>
    <p:extLst>
      <p:ext uri="{BB962C8B-B14F-4D97-AF65-F5344CB8AC3E}">
        <p14:creationId xmlns:p14="http://schemas.microsoft.com/office/powerpoint/2010/main" val="55922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9E8810C-0353-4627-93DE-83724CC2E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1B079F-99A5-4A61-983F-70567754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B1009-FEEA-4499-97BC-925F773D0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47115-2DD6-497C-9CEC-B41014025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5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3B2805-E3C4-4389-9194-195B33959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1B079F-99A5-4A61-983F-70567754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B1009-FEEA-4499-97BC-925F773D0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47115-2DD6-497C-9CEC-B41014025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TextBox 6">
            <a:hlinkClick r:id="rId6" action="ppaction://hlinksldjump"/>
            <a:extLst>
              <a:ext uri="{FF2B5EF4-FFF2-40B4-BE49-F238E27FC236}">
                <a16:creationId xmlns:a16="http://schemas.microsoft.com/office/drawing/2014/main" id="{6EEE519A-A88E-4385-8476-E6E7B14991A0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D55D9DC8-365A-4B45-A141-1204E45973D4}"/>
              </a:ext>
            </a:extLst>
          </p:cNvPr>
          <p:cNvSpPr/>
          <p:nvPr/>
        </p:nvSpPr>
        <p:spPr>
          <a:xfrm>
            <a:off x="5122244" y="3329598"/>
            <a:ext cx="2363321" cy="1086929"/>
          </a:xfrm>
          <a:prstGeom prst="wedgeEllipseCallout">
            <a:avLst>
              <a:gd name="adj1" fmla="val -95660"/>
              <a:gd name="adj2" fmla="val 95039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After the update in the balance</a:t>
            </a:r>
          </a:p>
        </p:txBody>
      </p:sp>
    </p:spTree>
    <p:extLst>
      <p:ext uri="{BB962C8B-B14F-4D97-AF65-F5344CB8AC3E}">
        <p14:creationId xmlns:p14="http://schemas.microsoft.com/office/powerpoint/2010/main" val="338982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D8E7BC-4B51-418B-9A4A-3890E5F27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C708D3-39E0-41D3-A6B8-ABB427F1E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9CCD0D-A0BC-45E7-875D-D4C566BDD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95BF3-ED59-4B0B-BB29-665EF93534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8CBCDB-F977-4D3E-A57A-2673CE0E9E2D}"/>
              </a:ext>
            </a:extLst>
          </p:cNvPr>
          <p:cNvSpPr/>
          <p:nvPr/>
        </p:nvSpPr>
        <p:spPr>
          <a:xfrm>
            <a:off x="353683" y="2691442"/>
            <a:ext cx="1682152" cy="1940944"/>
          </a:xfrm>
          <a:prstGeom prst="rect">
            <a:avLst/>
          </a:prstGeom>
          <a:solidFill>
            <a:schemeClr val="accent1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6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B079F-99A5-4A61-983F-70567754E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B1009-FEEA-4499-97BC-925F773D0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47115-2DD6-497C-9CEC-B41014025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4E3B33-58A6-4BA4-A924-29D6E1EBFA67}"/>
              </a:ext>
            </a:extLst>
          </p:cNvPr>
          <p:cNvSpPr txBox="1"/>
          <p:nvPr/>
        </p:nvSpPr>
        <p:spPr>
          <a:xfrm>
            <a:off x="967409" y="2623930"/>
            <a:ext cx="10601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Create a stored procedure that takes a withdrawal amount as a parameter and updates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C033B-F546-4E39-9634-87E17E89F7EC}"/>
              </a:ext>
            </a:extLst>
          </p:cNvPr>
          <p:cNvSpPr txBox="1"/>
          <p:nvPr/>
        </p:nvSpPr>
        <p:spPr>
          <a:xfrm>
            <a:off x="4945544" y="2039155"/>
            <a:ext cx="3154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75000"/>
                  </a:schemeClr>
                </a:solidFill>
              </a:rPr>
              <a:t>Phase 02: Q10</a:t>
            </a: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DE2E6C0D-B7C4-4A8B-9106-E7C65C6698DE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84348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B7F8E09-A5A4-484A-99B2-6652F1925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1B079F-99A5-4A61-983F-70567754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B1009-FEEA-4499-97BC-925F773D0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47115-2DD6-497C-9CEC-B41014025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F62B8E7B-0D03-45DD-8BA3-F2CF20441BE1}"/>
              </a:ext>
            </a:extLst>
          </p:cNvPr>
          <p:cNvSpPr/>
          <p:nvPr/>
        </p:nvSpPr>
        <p:spPr>
          <a:xfrm>
            <a:off x="5340754" y="5053811"/>
            <a:ext cx="2363321" cy="1086929"/>
          </a:xfrm>
          <a:prstGeom prst="wedgeEllipseCallout">
            <a:avLst>
              <a:gd name="adj1" fmla="val -149615"/>
              <a:gd name="adj2" fmla="val -32309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Before the withdrawal</a:t>
            </a:r>
          </a:p>
        </p:txBody>
      </p:sp>
    </p:spTree>
    <p:extLst>
      <p:ext uri="{BB962C8B-B14F-4D97-AF65-F5344CB8AC3E}">
        <p14:creationId xmlns:p14="http://schemas.microsoft.com/office/powerpoint/2010/main" val="62485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C66906-76B5-443C-9DF3-E6ACAC2F8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1B079F-99A5-4A61-983F-70567754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B1009-FEEA-4499-97BC-925F773D0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47115-2DD6-497C-9CEC-B41014025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3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FE4AE74-A122-47E5-9CC0-54D3122D0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1B079F-99A5-4A61-983F-70567754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FB1009-FEEA-4499-97BC-925F773D0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47115-2DD6-497C-9CEC-B410140253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TextBox 6">
            <a:hlinkClick r:id="rId6" action="ppaction://hlinksldjump"/>
            <a:extLst>
              <a:ext uri="{FF2B5EF4-FFF2-40B4-BE49-F238E27FC236}">
                <a16:creationId xmlns:a16="http://schemas.microsoft.com/office/drawing/2014/main" id="{4EF5EDCF-89BF-4762-8D6C-1D20ABE077CB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FB680476-6326-414F-AE98-245BF5E595DD}"/>
              </a:ext>
            </a:extLst>
          </p:cNvPr>
          <p:cNvSpPr/>
          <p:nvPr/>
        </p:nvSpPr>
        <p:spPr>
          <a:xfrm>
            <a:off x="4987941" y="3565598"/>
            <a:ext cx="2363321" cy="1086929"/>
          </a:xfrm>
          <a:prstGeom prst="wedgeEllipseCallout">
            <a:avLst>
              <a:gd name="adj1" fmla="val -141806"/>
              <a:gd name="adj2" fmla="val 86549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After the withdrawal</a:t>
            </a:r>
          </a:p>
        </p:txBody>
      </p:sp>
    </p:spTree>
    <p:extLst>
      <p:ext uri="{BB962C8B-B14F-4D97-AF65-F5344CB8AC3E}">
        <p14:creationId xmlns:p14="http://schemas.microsoft.com/office/powerpoint/2010/main" val="274320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EFAB090-E987-4F24-903C-0D5E46301DE3}"/>
              </a:ext>
            </a:extLst>
          </p:cNvPr>
          <p:cNvSpPr/>
          <p:nvPr/>
        </p:nvSpPr>
        <p:spPr>
          <a:xfrm>
            <a:off x="4449291" y="1465705"/>
            <a:ext cx="225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chemeClr val="accent4"/>
                </a:solidFill>
              </a:rPr>
              <a:t>Thanks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C25A87-4255-4E90-B47E-F07F1B915410}"/>
              </a:ext>
            </a:extLst>
          </p:cNvPr>
          <p:cNvSpPr/>
          <p:nvPr/>
        </p:nvSpPr>
        <p:spPr>
          <a:xfrm>
            <a:off x="3922791" y="2967335"/>
            <a:ext cx="36249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Questions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197446-04CC-497A-8415-C103F617C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88B788E3-E80B-4F88-BCA8-E24A4050C9F9}"/>
              </a:ext>
            </a:extLst>
          </p:cNvPr>
          <p:cNvSpPr txBox="1"/>
          <p:nvPr/>
        </p:nvSpPr>
        <p:spPr>
          <a:xfrm>
            <a:off x="377504" y="6287548"/>
            <a:ext cx="58990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dirty="0"/>
              <a:t>LIST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353EEA-25B0-44A9-BAB6-956D4EDBEB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68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1FD8E5-A914-43DF-A2D8-411BA718DA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" t="12245" r="834" b="3881"/>
          <a:stretch/>
        </p:blipFill>
        <p:spPr>
          <a:xfrm>
            <a:off x="101716" y="0"/>
            <a:ext cx="11988568" cy="6797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C708D3-39E0-41D3-A6B8-ABB427F1E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9CCD0D-A0BC-45E7-875D-D4C566BDD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95BF3-ED59-4B0B-BB29-665EF93534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56FEDF-AF13-4130-AF47-3DF35731ACC6}"/>
              </a:ext>
            </a:extLst>
          </p:cNvPr>
          <p:cNvSpPr/>
          <p:nvPr/>
        </p:nvSpPr>
        <p:spPr>
          <a:xfrm>
            <a:off x="534838" y="1319842"/>
            <a:ext cx="1682152" cy="1940944"/>
          </a:xfrm>
          <a:prstGeom prst="rect">
            <a:avLst/>
          </a:prstGeom>
          <a:solidFill>
            <a:schemeClr val="accent1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3CBF22-D318-4209-A4E2-33D6D16BA0A9}"/>
              </a:ext>
            </a:extLst>
          </p:cNvPr>
          <p:cNvSpPr/>
          <p:nvPr/>
        </p:nvSpPr>
        <p:spPr>
          <a:xfrm>
            <a:off x="9627079" y="983411"/>
            <a:ext cx="1785667" cy="3027872"/>
          </a:xfrm>
          <a:prstGeom prst="rect">
            <a:avLst/>
          </a:prstGeom>
          <a:solidFill>
            <a:schemeClr val="accent1">
              <a:lumMod val="40000"/>
              <a:lumOff val="6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6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9C708D3-39E0-41D3-A6B8-ABB427F1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9CCD0D-A0BC-45E7-875D-D4C566BD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366068-0B8B-44EA-A4DC-36B0AEF0CC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95BF3-ED59-4B0B-BB29-665EF93534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94EE9-ADB7-4BA7-B1CF-BDED1C30A8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52" y="944880"/>
            <a:ext cx="2191056" cy="2819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E42A7-6692-4AE2-AEEB-BA36441EC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80" y="3387089"/>
            <a:ext cx="2191056" cy="2819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945750-C9AD-4BCB-9F15-12FA3462F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16" y="270923"/>
            <a:ext cx="594570" cy="493203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4ACB4C3B-D6E5-46E0-94DA-55102C84E2B5}"/>
              </a:ext>
            </a:extLst>
          </p:cNvPr>
          <p:cNvSpPr/>
          <p:nvPr/>
        </p:nvSpPr>
        <p:spPr>
          <a:xfrm>
            <a:off x="6248560" y="2245529"/>
            <a:ext cx="2363321" cy="1086929"/>
          </a:xfrm>
          <a:prstGeom prst="wedgeEllipseCallout">
            <a:avLst>
              <a:gd name="adj1" fmla="val -84345"/>
              <a:gd name="adj2" fmla="val 20437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14 out of 17 tables are created by bulk insert using .csv files</a:t>
            </a:r>
          </a:p>
        </p:txBody>
      </p:sp>
    </p:spTree>
    <p:extLst>
      <p:ext uri="{BB962C8B-B14F-4D97-AF65-F5344CB8AC3E}">
        <p14:creationId xmlns:p14="http://schemas.microsoft.com/office/powerpoint/2010/main" val="301272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CA68E-2767-4786-81C2-CE211732C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99"/>
            <a:ext cx="12192000" cy="6599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C708D3-39E0-41D3-A6B8-ABB427F1E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9CCD0D-A0BC-45E7-875D-D4C566BDDC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95BF3-ED59-4B0B-BB29-665EF93534B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3A9BD7C8-0E15-4F2A-99E5-217AF65E2FD4}"/>
              </a:ext>
            </a:extLst>
          </p:cNvPr>
          <p:cNvSpPr/>
          <p:nvPr/>
        </p:nvSpPr>
        <p:spPr>
          <a:xfrm>
            <a:off x="2875632" y="2254156"/>
            <a:ext cx="2363321" cy="1086929"/>
          </a:xfrm>
          <a:prstGeom prst="wedgeEllipseCallout">
            <a:avLst>
              <a:gd name="adj1" fmla="val 65310"/>
              <a:gd name="adj2" fmla="val 13294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3 out of 17 tables are created by Insert Into command</a:t>
            </a:r>
          </a:p>
        </p:txBody>
      </p:sp>
    </p:spTree>
    <p:extLst>
      <p:ext uri="{BB962C8B-B14F-4D97-AF65-F5344CB8AC3E}">
        <p14:creationId xmlns:p14="http://schemas.microsoft.com/office/powerpoint/2010/main" val="1742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9C708D3-39E0-41D3-A6B8-ABB427F1E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6" y="118523"/>
            <a:ext cx="594570" cy="4932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9CCD0D-A0BC-45E7-875D-D4C566BDD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134" y="5947794"/>
            <a:ext cx="638415" cy="6795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495BF3-ED59-4B0B-BB29-665EF93534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93"/>
          <a:stretch/>
        </p:blipFill>
        <p:spPr>
          <a:xfrm>
            <a:off x="11045767" y="5654179"/>
            <a:ext cx="895147" cy="973123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F850983-3E02-4958-884E-52B5290A5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202134"/>
              </p:ext>
            </p:extLst>
          </p:nvPr>
        </p:nvGraphicFramePr>
        <p:xfrm>
          <a:off x="2704855" y="685800"/>
          <a:ext cx="8127999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7920">
                  <a:extLst>
                    <a:ext uri="{9D8B030D-6E8A-4147-A177-3AD203B41FA5}">
                      <a16:colId xmlns:a16="http://schemas.microsoft.com/office/drawing/2014/main" val="3955793601"/>
                    </a:ext>
                  </a:extLst>
                </a:gridCol>
                <a:gridCol w="5387340">
                  <a:extLst>
                    <a:ext uri="{9D8B030D-6E8A-4147-A177-3AD203B41FA5}">
                      <a16:colId xmlns:a16="http://schemas.microsoft.com/office/drawing/2014/main" val="280209804"/>
                    </a:ext>
                  </a:extLst>
                </a:gridCol>
                <a:gridCol w="1602739">
                  <a:extLst>
                    <a:ext uri="{9D8B030D-6E8A-4147-A177-3AD203B41FA5}">
                      <a16:colId xmlns:a16="http://schemas.microsoft.com/office/drawing/2014/main" val="1944864290"/>
                    </a:ext>
                  </a:extLst>
                </a:gridCol>
              </a:tblGrid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TABLE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ROWS INSERTED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672174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UserLogins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554337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UserSecurityQuestions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4634035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SavingsInterestRates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25028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TransactionType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134041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AccountType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876606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AccountStatusType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867895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LoginErrorLog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788677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FailedTransactionErrorType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657090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406818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614288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97311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OverDraftLog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098466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LoginAccount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99506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UserSecurityAnswers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763769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CustomerAccount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678103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TransactionLog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055420"/>
                  </a:ext>
                </a:extLst>
              </a:tr>
              <a:tr h="269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FailedTransactionLog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4304120"/>
                  </a:ext>
                </a:extLst>
              </a:tr>
            </a:tbl>
          </a:graphicData>
        </a:graphic>
      </p:graphicFrame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EDF9B1C2-5B01-4CEF-9FE9-A6D072D6458B}"/>
              </a:ext>
            </a:extLst>
          </p:cNvPr>
          <p:cNvSpPr/>
          <p:nvPr/>
        </p:nvSpPr>
        <p:spPr>
          <a:xfrm>
            <a:off x="0" y="1339756"/>
            <a:ext cx="2363321" cy="1086929"/>
          </a:xfrm>
          <a:prstGeom prst="wedgeEllipseCallout">
            <a:avLst>
              <a:gd name="adj1" fmla="val 70785"/>
              <a:gd name="adj2" fmla="val 41072"/>
            </a:avLst>
          </a:prstGeom>
          <a:solidFill>
            <a:schemeClr val="accent6">
              <a:lumMod val="60000"/>
              <a:lumOff val="40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7030A0"/>
                </a:solidFill>
              </a:rPr>
              <a:t>Number of observations of the tables</a:t>
            </a:r>
          </a:p>
        </p:txBody>
      </p:sp>
    </p:spTree>
    <p:extLst>
      <p:ext uri="{BB962C8B-B14F-4D97-AF65-F5344CB8AC3E}">
        <p14:creationId xmlns:p14="http://schemas.microsoft.com/office/powerpoint/2010/main" val="114112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3219</TotalTime>
  <Words>706</Words>
  <Application>Microsoft Office PowerPoint</Application>
  <PresentationFormat>Widescreen</PresentationFormat>
  <Paragraphs>138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-apple-system</vt:lpstr>
      <vt:lpstr>Arial</vt:lpstr>
      <vt:lpstr>Calibri</vt:lpstr>
      <vt:lpstr>Calibri Light</vt:lpstr>
      <vt:lpstr>Segoe UI</vt:lpstr>
      <vt:lpstr>Times New Roman</vt:lpstr>
      <vt:lpstr>Office Theme</vt:lpstr>
      <vt:lpstr>PowerPoint Presentation</vt:lpstr>
      <vt:lpstr>Submitted 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Monjur-E-Elahi</dc:creator>
  <cp:lastModifiedBy>Mohammad Monjur-E-Elahi</cp:lastModifiedBy>
  <cp:revision>194</cp:revision>
  <dcterms:created xsi:type="dcterms:W3CDTF">2021-08-19T02:47:35Z</dcterms:created>
  <dcterms:modified xsi:type="dcterms:W3CDTF">2021-09-02T07:25:20Z</dcterms:modified>
</cp:coreProperties>
</file>